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Poppins" panose="00000500000000000000" pitchFamily="2" charset="0"/>
      <p:regular r:id="rId7"/>
    </p:embeddedFont>
    <p:embeddedFont>
      <p:font typeface="Poppins Bold" panose="020B0604020202020204" charset="0"/>
      <p:regular r:id="rId8"/>
    </p:embeddedFont>
    <p:embeddedFont>
      <p:font typeface="Staatliches" pitchFamily="2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65" d="100"/>
          <a:sy n="65" d="100"/>
        </p:scale>
        <p:origin x="1378" y="4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DC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763323" y="5212167"/>
            <a:ext cx="12222163" cy="7837462"/>
          </a:xfrm>
          <a:custGeom>
            <a:avLst/>
            <a:gdLst/>
            <a:ahLst/>
            <a:cxnLst/>
            <a:rect l="l" t="t" r="r" b="b"/>
            <a:pathLst>
              <a:path w="12222163" h="7837462">
                <a:moveTo>
                  <a:pt x="0" y="0"/>
                </a:moveTo>
                <a:lnTo>
                  <a:pt x="12222163" y="0"/>
                </a:lnTo>
                <a:lnTo>
                  <a:pt x="12222163" y="7837462"/>
                </a:lnTo>
                <a:lnTo>
                  <a:pt x="0" y="78374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3" name="Freeform 3"/>
          <p:cNvSpPr/>
          <p:nvPr/>
        </p:nvSpPr>
        <p:spPr>
          <a:xfrm>
            <a:off x="-2461455" y="261565"/>
            <a:ext cx="7296441" cy="6110769"/>
          </a:xfrm>
          <a:custGeom>
            <a:avLst/>
            <a:gdLst/>
            <a:ahLst/>
            <a:cxnLst/>
            <a:rect l="l" t="t" r="r" b="b"/>
            <a:pathLst>
              <a:path w="7296441" h="6110769">
                <a:moveTo>
                  <a:pt x="0" y="0"/>
                </a:moveTo>
                <a:lnTo>
                  <a:pt x="7296441" y="0"/>
                </a:lnTo>
                <a:lnTo>
                  <a:pt x="7296441" y="6110769"/>
                </a:lnTo>
                <a:lnTo>
                  <a:pt x="0" y="6110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4" name="Freeform 4"/>
          <p:cNvSpPr/>
          <p:nvPr/>
        </p:nvSpPr>
        <p:spPr>
          <a:xfrm>
            <a:off x="13808682" y="-837342"/>
            <a:ext cx="10206562" cy="5077765"/>
          </a:xfrm>
          <a:custGeom>
            <a:avLst/>
            <a:gdLst/>
            <a:ahLst/>
            <a:cxnLst/>
            <a:rect l="l" t="t" r="r" b="b"/>
            <a:pathLst>
              <a:path w="10206562" h="5077765">
                <a:moveTo>
                  <a:pt x="0" y="0"/>
                </a:moveTo>
                <a:lnTo>
                  <a:pt x="10206563" y="0"/>
                </a:lnTo>
                <a:lnTo>
                  <a:pt x="10206563" y="5077765"/>
                </a:lnTo>
                <a:lnTo>
                  <a:pt x="0" y="50777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5" name="Freeform 5"/>
          <p:cNvSpPr/>
          <p:nvPr/>
        </p:nvSpPr>
        <p:spPr>
          <a:xfrm flipH="1">
            <a:off x="-9731922" y="4707165"/>
            <a:ext cx="16230600" cy="5985034"/>
          </a:xfrm>
          <a:custGeom>
            <a:avLst/>
            <a:gdLst/>
            <a:ahLst/>
            <a:cxnLst/>
            <a:rect l="l" t="t" r="r" b="b"/>
            <a:pathLst>
              <a:path w="16230600" h="5985034">
                <a:moveTo>
                  <a:pt x="16230600" y="0"/>
                </a:moveTo>
                <a:lnTo>
                  <a:pt x="0" y="0"/>
                </a:lnTo>
                <a:lnTo>
                  <a:pt x="0" y="5985034"/>
                </a:lnTo>
                <a:lnTo>
                  <a:pt x="16230600" y="5985034"/>
                </a:lnTo>
                <a:lnTo>
                  <a:pt x="1623060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ES"/>
          </a:p>
        </p:txBody>
      </p:sp>
      <p:sp>
        <p:nvSpPr>
          <p:cNvPr id="6" name="TextBox 6"/>
          <p:cNvSpPr txBox="1"/>
          <p:nvPr/>
        </p:nvSpPr>
        <p:spPr>
          <a:xfrm>
            <a:off x="5234791" y="2817192"/>
            <a:ext cx="7818419" cy="2326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70"/>
              </a:lnSpc>
            </a:pPr>
            <a:r>
              <a:rPr lang="en-US" sz="10198" spc="305">
                <a:solidFill>
                  <a:srgbClr val="FF5957"/>
                </a:solidFill>
                <a:latin typeface="Staatliches"/>
                <a:ea typeface="Staatliches"/>
                <a:cs typeface="Staatliches"/>
                <a:sym typeface="Staatliches"/>
              </a:rPr>
              <a:t>JUDGING A BOOK BY ITS COVER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361452" y="5576611"/>
            <a:ext cx="7880447" cy="10970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8"/>
              </a:lnSpc>
            </a:pPr>
            <a:r>
              <a:rPr lang="en-US" sz="3170" spc="63">
                <a:solidFill>
                  <a:srgbClr val="FF5957"/>
                </a:solidFill>
                <a:latin typeface="Staatliches"/>
                <a:ea typeface="Staatliches"/>
                <a:cs typeface="Staatliches"/>
                <a:sym typeface="Staatliches"/>
              </a:rPr>
              <a:t>WHat makes a cover sell? </a:t>
            </a:r>
          </a:p>
          <a:p>
            <a:pPr algn="ctr">
              <a:lnSpc>
                <a:spcPts val="4438"/>
              </a:lnSpc>
            </a:pPr>
            <a:r>
              <a:rPr lang="en-US" sz="3170" spc="63">
                <a:solidFill>
                  <a:srgbClr val="FF5957"/>
                </a:solidFill>
                <a:latin typeface="Staatliches"/>
                <a:ea typeface="Staatliches"/>
                <a:cs typeface="Staatliches"/>
                <a:sym typeface="Staatliches"/>
              </a:rPr>
              <a:t>a visual analysis of bestselling books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930658" y="9660590"/>
            <a:ext cx="7234983" cy="497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5"/>
              </a:lnSpc>
            </a:pPr>
            <a:r>
              <a:rPr lang="en-US" sz="2910" spc="58">
                <a:solidFill>
                  <a:srgbClr val="FF5957"/>
                </a:solidFill>
                <a:latin typeface="Staatliches"/>
                <a:ea typeface="Staatliches"/>
                <a:cs typeface="Staatliches"/>
                <a:sym typeface="Staatliches"/>
              </a:rPr>
              <a:t>Patricia gimenez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DC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55982" y="0"/>
            <a:ext cx="7332018" cy="10287000"/>
            <a:chOff x="0" y="0"/>
            <a:chExt cx="1135921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35921" cy="1593725"/>
            </a:xfrm>
            <a:custGeom>
              <a:avLst/>
              <a:gdLst/>
              <a:ahLst/>
              <a:cxnLst/>
              <a:rect l="l" t="t" r="r" b="b"/>
              <a:pathLst>
                <a:path w="1135921" h="1593725">
                  <a:moveTo>
                    <a:pt x="0" y="0"/>
                  </a:moveTo>
                  <a:lnTo>
                    <a:pt x="1135921" y="0"/>
                  </a:lnTo>
                  <a:lnTo>
                    <a:pt x="1135921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t="-3256" b="-3722"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699949" y="3556910"/>
            <a:ext cx="7444051" cy="40317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584"/>
              </a:lnSpc>
            </a:pP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This project explores whether certain </a:t>
            </a:r>
            <a:r>
              <a:rPr lang="en-US" sz="2400" b="1">
                <a:solidFill>
                  <a:srgbClr val="FF5957"/>
                </a:solidFill>
                <a:latin typeface="Poppins Bold"/>
                <a:ea typeface="Poppins Bold"/>
                <a:cs typeface="Poppins Bold"/>
                <a:sym typeface="Poppins Bold"/>
              </a:rPr>
              <a:t>visual features</a:t>
            </a: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400" b="1">
                <a:solidFill>
                  <a:srgbClr val="FF5957"/>
                </a:solidFill>
                <a:latin typeface="Poppins Bold"/>
                <a:ea typeface="Poppins Bold"/>
                <a:cs typeface="Poppins Bold"/>
                <a:sym typeface="Poppins Bold"/>
              </a:rPr>
              <a:t>of book covers</a:t>
            </a: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 are associated with commercial</a:t>
            </a:r>
            <a:r>
              <a:rPr lang="en-US" sz="2400" b="1">
                <a:solidFill>
                  <a:srgbClr val="FF5957"/>
                </a:solidFill>
                <a:latin typeface="Poppins Bold"/>
                <a:ea typeface="Poppins Bold"/>
                <a:cs typeface="Poppins Bold"/>
                <a:sym typeface="Poppins Bold"/>
              </a:rPr>
              <a:t> success</a:t>
            </a: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 in physical bookstores.</a:t>
            </a:r>
          </a:p>
          <a:p>
            <a:pPr algn="just">
              <a:lnSpc>
                <a:spcPts val="4584"/>
              </a:lnSpc>
            </a:pP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The goal is to identify patterns in design choices (color, illustration, title length...) across best-selling books and translate those into actionable recommendations.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86122" y="1823622"/>
            <a:ext cx="8386605" cy="1426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658"/>
              </a:lnSpc>
            </a:pPr>
            <a:r>
              <a:rPr lang="en-US" sz="8327" spc="249">
                <a:solidFill>
                  <a:srgbClr val="FF5957"/>
                </a:solidFill>
                <a:latin typeface="Staatliches"/>
                <a:ea typeface="Staatliches"/>
                <a:cs typeface="Staatliches"/>
                <a:sym typeface="Staatliches"/>
              </a:rPr>
              <a:t>PROJECT OVERVIEW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DC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7332018" cy="10287000"/>
            <a:chOff x="0" y="0"/>
            <a:chExt cx="1135921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35921" cy="1593725"/>
            </a:xfrm>
            <a:custGeom>
              <a:avLst/>
              <a:gdLst/>
              <a:ahLst/>
              <a:cxnLst/>
              <a:rect l="l" t="t" r="r" b="b"/>
              <a:pathLst>
                <a:path w="1135921" h="1593725">
                  <a:moveTo>
                    <a:pt x="0" y="0"/>
                  </a:moveTo>
                  <a:lnTo>
                    <a:pt x="1135921" y="0"/>
                  </a:lnTo>
                  <a:lnTo>
                    <a:pt x="1135921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t="-3389" b="-3389"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9041637" y="3010278"/>
            <a:ext cx="7480083" cy="5611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4967"/>
              </a:lnSpc>
              <a:buAutoNum type="arabicPeriod"/>
            </a:pPr>
            <a:r>
              <a:rPr lang="en-US" sz="2400" b="1">
                <a:solidFill>
                  <a:srgbClr val="FF5957"/>
                </a:solidFill>
                <a:latin typeface="Poppins Bold"/>
                <a:ea typeface="Poppins Bold"/>
                <a:cs typeface="Poppins Bold"/>
                <a:sym typeface="Poppins Bold"/>
              </a:rPr>
              <a:t>Method:</a:t>
            </a: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marL="518160" lvl="1" indent="-259080" algn="just">
              <a:lnSpc>
                <a:spcPts val="4967"/>
              </a:lnSpc>
              <a:buFont typeface="Arial"/>
              <a:buChar char="•"/>
            </a:pPr>
            <a:r>
              <a:rPr lang="en-US" sz="2400" spc="-163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Structured data collection through visual   inspection</a:t>
            </a:r>
          </a:p>
          <a:p>
            <a:pPr marL="518160" lvl="1" indent="-259080" algn="just">
              <a:lnSpc>
                <a:spcPts val="4967"/>
              </a:lnSpc>
              <a:buAutoNum type="arabicPeriod"/>
            </a:pPr>
            <a:r>
              <a:rPr lang="en-US" sz="2400" b="1">
                <a:solidFill>
                  <a:srgbClr val="FF5957"/>
                </a:solidFill>
                <a:latin typeface="Poppins Bold"/>
                <a:ea typeface="Poppins Bold"/>
                <a:cs typeface="Poppins Bold"/>
                <a:sym typeface="Poppins Bold"/>
              </a:rPr>
              <a:t>Sources:</a:t>
            </a: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marL="518160" lvl="1" indent="-259080" algn="just">
              <a:lnSpc>
                <a:spcPts val="4967"/>
              </a:lnSpc>
              <a:buFont typeface="Arial"/>
              <a:buChar char="•"/>
            </a:pP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In-person visits to physical bookstores (Casa del Libro, FNAC, etc.)</a:t>
            </a:r>
          </a:p>
          <a:p>
            <a:pPr marL="518160" lvl="1" indent="-259080" algn="just">
              <a:lnSpc>
                <a:spcPts val="4967"/>
              </a:lnSpc>
              <a:buFont typeface="Arial"/>
              <a:buChar char="•"/>
            </a:pP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Online catalogues of those stores (bestsellers, featured books) </a:t>
            </a:r>
          </a:p>
          <a:p>
            <a:pPr marL="518160" lvl="1" indent="-259080" algn="just">
              <a:lnSpc>
                <a:spcPts val="4967"/>
              </a:lnSpc>
              <a:buAutoNum type="arabicPeriod"/>
            </a:pPr>
            <a:r>
              <a:rPr lang="en-US" sz="2400" b="1">
                <a:solidFill>
                  <a:srgbClr val="FF5957"/>
                </a:solidFill>
                <a:latin typeface="Poppins Bold"/>
                <a:ea typeface="Poppins Bold"/>
                <a:cs typeface="Poppins Bold"/>
                <a:sym typeface="Poppins Bold"/>
              </a:rPr>
              <a:t>Sample size:</a:t>
            </a: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marL="518160" lvl="1" indent="-259080" algn="just">
              <a:lnSpc>
                <a:spcPts val="4967"/>
              </a:lnSpc>
              <a:buFont typeface="Arial"/>
              <a:buChar char="•"/>
            </a:pPr>
            <a:r>
              <a:rPr lang="en-US" sz="240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30–100 titles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44000" y="866775"/>
            <a:ext cx="7377720" cy="1426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658"/>
              </a:lnSpc>
            </a:pPr>
            <a:r>
              <a:rPr lang="en-US" sz="8327" spc="249">
                <a:solidFill>
                  <a:srgbClr val="FF5957"/>
                </a:solidFill>
                <a:latin typeface="Staatliches"/>
                <a:ea typeface="Staatliches"/>
                <a:cs typeface="Staatliches"/>
                <a:sym typeface="Staatliches"/>
              </a:rPr>
              <a:t>DATA COLLECTION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DC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955982" y="0"/>
            <a:ext cx="7332018" cy="10287000"/>
            <a:chOff x="0" y="0"/>
            <a:chExt cx="1135921" cy="15937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35921" cy="1593725"/>
            </a:xfrm>
            <a:custGeom>
              <a:avLst/>
              <a:gdLst/>
              <a:ahLst/>
              <a:cxnLst/>
              <a:rect l="l" t="t" r="r" b="b"/>
              <a:pathLst>
                <a:path w="1135921" h="1593725">
                  <a:moveTo>
                    <a:pt x="0" y="0"/>
                  </a:moveTo>
                  <a:lnTo>
                    <a:pt x="1135921" y="0"/>
                  </a:lnTo>
                  <a:lnTo>
                    <a:pt x="1135921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t="-3489" b="-3489"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699949" y="2400300"/>
            <a:ext cx="7444051" cy="7017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Title (text)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Author (text)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Genre (text)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Publisher (text)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Price (numeric)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Promoted (binary 0/1)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Dominant color (text)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Illustration vs Photo (binary 0/1)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Title Word Count (numeric)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Author Name Prominent (binary 0/1)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Award badge (binary 0/1)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Recent release -last year- (binary 0/1)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47800" y="723900"/>
            <a:ext cx="8363195" cy="1426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658"/>
              </a:lnSpc>
            </a:pPr>
            <a:r>
              <a:rPr lang="en-US" sz="8327" spc="249" dirty="0">
                <a:solidFill>
                  <a:srgbClr val="FF5957"/>
                </a:solidFill>
                <a:latin typeface="Staatliches"/>
                <a:ea typeface="Staatliches"/>
                <a:cs typeface="Staatliches"/>
                <a:sym typeface="Staatliches"/>
              </a:rPr>
              <a:t>DATASET VARIABLES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DC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6763101"/>
            <a:ext cx="18288000" cy="3523899"/>
            <a:chOff x="0" y="0"/>
            <a:chExt cx="2833290" cy="5459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3290" cy="545944"/>
            </a:xfrm>
            <a:custGeom>
              <a:avLst/>
              <a:gdLst/>
              <a:ahLst/>
              <a:cxnLst/>
              <a:rect l="l" t="t" r="r" b="b"/>
              <a:pathLst>
                <a:path w="2833290" h="545944">
                  <a:moveTo>
                    <a:pt x="0" y="0"/>
                  </a:moveTo>
                  <a:lnTo>
                    <a:pt x="2833290" y="0"/>
                  </a:lnTo>
                  <a:lnTo>
                    <a:pt x="2833290" y="545944"/>
                  </a:lnTo>
                  <a:lnTo>
                    <a:pt x="0" y="545944"/>
                  </a:lnTo>
                  <a:close/>
                </a:path>
              </a:pathLst>
            </a:custGeom>
            <a:blipFill>
              <a:blip r:embed="rId2"/>
              <a:stretch>
                <a:fillRect t="-122882" b="-122882"/>
              </a:stretch>
            </a:blipFill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907114" y="2463005"/>
            <a:ext cx="14473772" cy="3450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b="1" dirty="0">
                <a:solidFill>
                  <a:srgbClr val="FF5957"/>
                </a:solidFill>
                <a:latin typeface="Poppins Bold"/>
                <a:ea typeface="Poppins Bold"/>
                <a:cs typeface="Poppins Bold"/>
                <a:sym typeface="Poppins Bold"/>
              </a:rPr>
              <a:t>Final product: </a:t>
            </a: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An interactive tool that reveals the most common cover design patterns by genre, offering insights for publishers and designers</a:t>
            </a:r>
          </a:p>
          <a:p>
            <a:pPr marL="518160" lvl="1" indent="-259080" algn="just">
              <a:lnSpc>
                <a:spcPts val="4584"/>
              </a:lnSpc>
              <a:buFont typeface="Arial"/>
              <a:buChar char="•"/>
            </a:pPr>
            <a:r>
              <a:rPr lang="en-US" sz="2400" b="1" dirty="0">
                <a:solidFill>
                  <a:srgbClr val="FF5957"/>
                </a:solidFill>
                <a:latin typeface="Poppins Bold"/>
                <a:ea typeface="Poppins Bold"/>
                <a:cs typeface="Poppins Bold"/>
                <a:sym typeface="Poppins Bold"/>
              </a:rPr>
              <a:t>Questions:</a:t>
            </a:r>
          </a:p>
          <a:p>
            <a:pPr marL="518160" lvl="1" indent="-259080" algn="just">
              <a:lnSpc>
                <a:spcPts val="4584"/>
              </a:lnSpc>
              <a:buAutoNum type="arabicPeriod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 Are certain colors more common in specific genres?</a:t>
            </a:r>
          </a:p>
          <a:p>
            <a:pPr marL="518160" lvl="1" indent="-259080" algn="just">
              <a:lnSpc>
                <a:spcPts val="4584"/>
              </a:lnSpc>
              <a:buAutoNum type="arabicPeriod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  Do illustrated covers dominate fiction?</a:t>
            </a:r>
          </a:p>
          <a:p>
            <a:pPr marL="518160" lvl="1" indent="-259080" algn="just">
              <a:lnSpc>
                <a:spcPts val="4584"/>
              </a:lnSpc>
              <a:buAutoNum type="arabicPeriod"/>
            </a:pPr>
            <a:r>
              <a:rPr lang="en-US" sz="2400" dirty="0">
                <a:solidFill>
                  <a:srgbClr val="FF5957"/>
                </a:solidFill>
                <a:latin typeface="Poppins"/>
                <a:ea typeface="Poppins"/>
                <a:cs typeface="Poppins"/>
                <a:sym typeface="Poppins"/>
              </a:rPr>
              <a:t> Do short titles or visible awards relate to higher sales?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00746" y="866775"/>
            <a:ext cx="14965876" cy="1426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658"/>
              </a:lnSpc>
            </a:pPr>
            <a:r>
              <a:rPr lang="en-US" sz="8327" spc="249">
                <a:solidFill>
                  <a:srgbClr val="FF5957"/>
                </a:solidFill>
                <a:latin typeface="Staatliches"/>
                <a:ea typeface="Staatliches"/>
                <a:cs typeface="Staatliches"/>
                <a:sym typeface="Staatliches"/>
              </a:rPr>
              <a:t>PROJECT OUTCOME &amp; QUESTIONS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235</Words>
  <Application>Microsoft Office PowerPoint</Application>
  <PresentationFormat>Personalizado</PresentationFormat>
  <Paragraphs>34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Poppins</vt:lpstr>
      <vt:lpstr>Staatliches</vt:lpstr>
      <vt:lpstr>Arial</vt:lpstr>
      <vt:lpstr>Poppins Bold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project_judgingabookbyitscover</dc:title>
  <cp:lastModifiedBy>Patricia Gimenez</cp:lastModifiedBy>
  <cp:revision>2</cp:revision>
  <dcterms:created xsi:type="dcterms:W3CDTF">2006-08-16T00:00:00Z</dcterms:created>
  <dcterms:modified xsi:type="dcterms:W3CDTF">2025-04-15T18:04:32Z</dcterms:modified>
  <dc:identifier>DAGkt_lOJk0</dc:identifier>
</cp:coreProperties>
</file>

<file path=docProps/thumbnail.jpeg>
</file>